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73" r:id="rId3"/>
    <p:sldMasterId id="2147483694" r:id="rId4"/>
  </p:sldMasterIdLst>
  <p:notesMasterIdLst>
    <p:notesMasterId r:id="rId34"/>
  </p:notesMasterIdLst>
  <p:handoutMasterIdLst>
    <p:handoutMasterId r:id="rId35"/>
  </p:handoutMasterIdLst>
  <p:sldIdLst>
    <p:sldId id="593" r:id="rId5"/>
    <p:sldId id="595" r:id="rId6"/>
    <p:sldId id="601" r:id="rId7"/>
    <p:sldId id="621" r:id="rId8"/>
    <p:sldId id="633" r:id="rId9"/>
    <p:sldId id="602" r:id="rId10"/>
    <p:sldId id="603" r:id="rId11"/>
    <p:sldId id="604" r:id="rId12"/>
    <p:sldId id="605" r:id="rId13"/>
    <p:sldId id="606" r:id="rId14"/>
    <p:sldId id="630" r:id="rId15"/>
    <p:sldId id="607" r:id="rId16"/>
    <p:sldId id="609" r:id="rId17"/>
    <p:sldId id="610" r:id="rId18"/>
    <p:sldId id="611" r:id="rId19"/>
    <p:sldId id="612" r:id="rId20"/>
    <p:sldId id="613" r:id="rId21"/>
    <p:sldId id="614" r:id="rId22"/>
    <p:sldId id="615" r:id="rId23"/>
    <p:sldId id="616" r:id="rId24"/>
    <p:sldId id="617" r:id="rId25"/>
    <p:sldId id="631" r:id="rId26"/>
    <p:sldId id="632" r:id="rId27"/>
    <p:sldId id="618" r:id="rId28"/>
    <p:sldId id="619" r:id="rId29"/>
    <p:sldId id="591" r:id="rId30"/>
    <p:sldId id="634" r:id="rId31"/>
    <p:sldId id="514" r:id="rId32"/>
    <p:sldId id="597" r:id="rId3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8BF40F0B-4F43-4FAC-A44B-30B01452C980}">
          <p14:sldIdLst>
            <p14:sldId id="593"/>
            <p14:sldId id="595"/>
            <p14:sldId id="601"/>
          </p14:sldIdLst>
        </p14:section>
        <p14:section name="Regular Expressions" id="{C26D8618-AB4A-4067-AF04-093F256AA5F8}">
          <p14:sldIdLst>
            <p14:sldId id="621"/>
            <p14:sldId id="633"/>
            <p14:sldId id="602"/>
            <p14:sldId id="603"/>
            <p14:sldId id="604"/>
            <p14:sldId id="605"/>
            <p14:sldId id="606"/>
            <p14:sldId id="630"/>
            <p14:sldId id="607"/>
          </p14:sldIdLst>
        </p14:section>
        <p14:section name="Backreference Constructs" id="{92EB2F62-5D24-4E9B-89CF-2FD38F155B65}">
          <p14:sldIdLst>
            <p14:sldId id="609"/>
            <p14:sldId id="610"/>
            <p14:sldId id="611"/>
          </p14:sldIdLst>
        </p14:section>
        <p14:section name="RegEx using built-in Regex classes" id="{302A92F4-F2B8-479D-A6E2-EC86D23CB92E}">
          <p14:sldIdLst>
            <p14:sldId id="612"/>
            <p14:sldId id="613"/>
            <p14:sldId id="614"/>
            <p14:sldId id="615"/>
            <p14:sldId id="616"/>
            <p14:sldId id="617"/>
            <p14:sldId id="631"/>
            <p14:sldId id="632"/>
            <p14:sldId id="618"/>
            <p14:sldId id="619"/>
          </p14:sldIdLst>
        </p14:section>
        <p14:section name="Conclusion" id="{9286E23B-2FC3-40A0-8C1A-42589FB25A33}">
          <p14:sldIdLst>
            <p14:sldId id="591"/>
            <p14:sldId id="634"/>
            <p14:sldId id="514"/>
            <p14:sldId id="5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5C0E"/>
    <a:srgbClr val="D2A010"/>
    <a:srgbClr val="FFFFFF"/>
    <a:srgbClr val="C6C0AA"/>
    <a:srgbClr val="F9F0AB"/>
    <a:srgbClr val="F9E6AB"/>
    <a:srgbClr val="F9FAAB"/>
    <a:srgbClr val="767691"/>
    <a:srgbClr val="7676AA"/>
    <a:srgbClr val="603A1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01" autoAdjust="0"/>
    <p:restoredTop sz="96256" autoAdjust="0"/>
  </p:normalViewPr>
  <p:slideViewPr>
    <p:cSldViewPr>
      <p:cViewPr varScale="1">
        <p:scale>
          <a:sx n="72" d="100"/>
          <a:sy n="72" d="100"/>
        </p:scale>
        <p:origin x="462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2/15/2017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2/15/2017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324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word character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Matches any non-word character (the 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white-space character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 – Matches any non-white-space character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)</a:t>
            </a:r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decimal digit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 – Matches any non-digit character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9958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370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You can try also:</a:t>
            </a:r>
            <a:r>
              <a:rPr lang="en-GB" baseline="0" dirty="0"/>
              <a:t> </a:t>
            </a:r>
            <a:r>
              <a:rPr lang="en-US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@"&lt;a.*href=((?:.|\n)*?(?=&gt;))&gt;((?:.|\n)*?(?=&lt;))&lt;\/a&gt;"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197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26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70439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72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81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8240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2188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853687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2/15/2017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84366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2/15/2017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710199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7457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0674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401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239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321426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2/15/2017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655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2/15/2017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90541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5607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707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2/15/2017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58597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2/15/2017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3336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softuni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5.jpe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regexr.com/" TargetMode="External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s://regex101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20#2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://smartit.bg/" TargetMode="External"/><Relationship Id="rId13" Type="http://schemas.openxmlformats.org/officeDocument/2006/relationships/image" Target="../media/image29.png"/><Relationship Id="rId18" Type="http://schemas.openxmlformats.org/officeDocument/2006/relationships/hyperlink" Target="http://www.superhosting.bg/" TargetMode="External"/><Relationship Id="rId3" Type="http://schemas.openxmlformats.org/officeDocument/2006/relationships/hyperlink" Target="https://softuni.bg/courses/programming-fundamentals" TargetMode="External"/><Relationship Id="rId21" Type="http://schemas.openxmlformats.org/officeDocument/2006/relationships/image" Target="../media/image33.png"/><Relationship Id="rId7" Type="http://schemas.openxmlformats.org/officeDocument/2006/relationships/image" Target="../media/image26.png"/><Relationship Id="rId12" Type="http://schemas.openxmlformats.org/officeDocument/2006/relationships/hyperlink" Target="http://www.indeavr.com/" TargetMode="External"/><Relationship Id="rId17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6" Type="http://schemas.openxmlformats.org/officeDocument/2006/relationships/hyperlink" Target="http://netpeak.bg/" TargetMode="External"/><Relationship Id="rId20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28.png"/><Relationship Id="rId5" Type="http://schemas.openxmlformats.org/officeDocument/2006/relationships/image" Target="../media/image25.png"/><Relationship Id="rId15" Type="http://schemas.openxmlformats.org/officeDocument/2006/relationships/image" Target="../media/image30.png"/><Relationship Id="rId10" Type="http://schemas.openxmlformats.org/officeDocument/2006/relationships/hyperlink" Target="http://www.softwaregroup-bg.com/" TargetMode="External"/><Relationship Id="rId19" Type="http://schemas.openxmlformats.org/officeDocument/2006/relationships/image" Target="../media/image32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27.png"/><Relationship Id="rId14" Type="http://schemas.openxmlformats.org/officeDocument/2006/relationships/hyperlink" Target="http://www.infragistics.com/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telerikacademy.com/Courses/Courses/Details/219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creativecommons.org/licenses/by-nc-sa/3.0/deed.en_U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erikacademy.com/Courses/Courses/Details/81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Relationship Id="rId9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35.pn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3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36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>
            <a:normAutofit fontScale="90000"/>
          </a:bodyPr>
          <a:lstStyle/>
          <a:p>
            <a:r>
              <a:rPr lang="en-US" dirty="0"/>
              <a:t>Regular Expressions (</a:t>
            </a:r>
            <a:r>
              <a:rPr lang="en-US" dirty="0" err="1"/>
              <a:t>RegEx</a:t>
            </a:r>
            <a:r>
              <a:rPr lang="en-US" dirty="0"/>
              <a:t>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65299"/>
            <a:ext cx="7910299" cy="1311301"/>
          </a:xfrm>
        </p:spPr>
        <p:txBody>
          <a:bodyPr>
            <a:normAutofit/>
          </a:bodyPr>
          <a:lstStyle/>
          <a:p>
            <a:r>
              <a:rPr lang="en-US" dirty="0"/>
              <a:t>Advanced Text Manipulation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410539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488043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334000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715000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 descr="http://softuni.b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634268"/>
            <a:ext cx="2438400" cy="2675987"/>
          </a:xfrm>
          <a:prstGeom prst="rect">
            <a:avLst/>
          </a:prstGeom>
        </p:spPr>
      </p:pic>
      <p:pic>
        <p:nvPicPr>
          <p:cNvPr id="17" name="Picture 16" descr="http://softuni.org">
            <a:hlinkClick r:id="rId7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745783" y="2057400"/>
            <a:ext cx="2175525" cy="83855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4" name="Picture 8" descr="Ball-of-thick-string-007.jpg (460×276)"/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093" y="3505200"/>
            <a:ext cx="3689697" cy="1905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2.jpeg"/>
          <p:cNvPicPr>
            <a:picLocks/>
          </p:cNvPicPr>
          <p:nvPr/>
        </p:nvPicPr>
        <p:blipFill>
          <a:blip r:embed="rId10" cstate="print">
            <a:extLst/>
          </a:blip>
          <a:srcRect l="2237" r="2237"/>
          <a:stretch>
            <a:fillRect/>
          </a:stretch>
        </p:blipFill>
        <p:spPr>
          <a:xfrm>
            <a:off x="8532811" y="4572000"/>
            <a:ext cx="3200401" cy="1828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34297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^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The match must start at the beginning of the string or line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The match must occur at the end of the string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noProof="1">
                <a:latin typeface="+mj-lt"/>
                <a:cs typeface="Consolas" panose="020B0609020204030204" pitchFamily="49" charset="0"/>
              </a:rPr>
              <a:t>Example – username validation pattern: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2">
              <a:spcBef>
                <a:spcPts val="1500"/>
              </a:spcBef>
            </a:pPr>
            <a:r>
              <a:rPr lang="en-US" noProof="1">
                <a:latin typeface="+mj-lt"/>
                <a:cs typeface="Consolas" panose="020B0609020204030204" pitchFamily="49" charset="0"/>
              </a:rPr>
              <a:t>Note: Test one by one,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$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asserts string end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Anchors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7618412" y="2590800"/>
            <a:ext cx="2438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^\w{6,12}$</a:t>
            </a: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912812" y="3243801"/>
            <a:ext cx="10287000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jeff_butt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short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johnny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too_long_username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!lleg@l_ch@rs</a:t>
            </a:r>
          </a:p>
        </p:txBody>
      </p:sp>
      <p:pic>
        <p:nvPicPr>
          <p:cNvPr id="1026" name="Picture 2" descr="http://to-hatch.co.uk/wp-content/uploads/2011/09/shutterstock_80294515-578x38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016" y="3252540"/>
            <a:ext cx="2755954" cy="182141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/>
          <p:cNvSpPr/>
          <p:nvPr/>
        </p:nvSpPr>
        <p:spPr>
          <a:xfrm>
            <a:off x="989010" y="3358071"/>
            <a:ext cx="1524001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Rounded Rectangle 10"/>
          <p:cNvSpPr/>
          <p:nvPr/>
        </p:nvSpPr>
        <p:spPr>
          <a:xfrm>
            <a:off x="989010" y="4082236"/>
            <a:ext cx="1066802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45288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Problem: Match full name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You are given a sequence of words</a:t>
            </a:r>
          </a:p>
          <a:p>
            <a:pPr lvl="1"/>
            <a:r>
              <a:rPr lang="en-US" dirty="0"/>
              <a:t>Find those who are full names</a:t>
            </a:r>
          </a:p>
          <a:p>
            <a:pPr lvl="1"/>
            <a:r>
              <a:rPr lang="en-US" dirty="0"/>
              <a:t>You can use </a:t>
            </a:r>
            <a:r>
              <a:rPr lang="en-US" dirty="0" err="1">
                <a:hlinkClick r:id="rId3"/>
              </a:rPr>
              <a:t>RegXr</a:t>
            </a:r>
            <a:r>
              <a:rPr lang="en-US" dirty="0"/>
              <a:t> or </a:t>
            </a:r>
            <a:r>
              <a:rPr lang="en-US" dirty="0">
                <a:hlinkClick r:id="rId4"/>
              </a:rPr>
              <a:t>Regex101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12" y="4084172"/>
            <a:ext cx="8792802" cy="1781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212" y="1722927"/>
            <a:ext cx="1295581" cy="41915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2667000"/>
            <a:ext cx="2898801" cy="71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7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(subexpression)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captures the matched subexpression and assigns it a number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(?:subexpression)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sz="3200" noProof="1">
                <a:cs typeface="Consolas" panose="020B0609020204030204" pitchFamily="49" charset="0"/>
              </a:rPr>
              <a:t>–</a:t>
            </a:r>
            <a:r>
              <a:rPr lang="en-US" noProof="1">
                <a:cs typeface="Consolas" panose="020B0609020204030204" pitchFamily="49" charset="0"/>
              </a:rPr>
              <a:t> Defines a non-capturing group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Constructs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2811" y="2438400"/>
            <a:ext cx="349293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\d{2}-(\w{3})-\d{4}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332412" y="2469177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22-Jan-2015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84641" y="2407622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17143" y="2547143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Rounded Rectangle 17"/>
          <p:cNvSpPr/>
          <p:nvPr/>
        </p:nvSpPr>
        <p:spPr>
          <a:xfrm>
            <a:off x="5942012" y="2469177"/>
            <a:ext cx="470854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836612" y="3972115"/>
            <a:ext cx="4191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^(?:Hi|hello),\s*(\w+)$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6042638" y="3972115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Hi, Peter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230325" y="3944662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3" name="Rounded Rectangle 8"/>
          <p:cNvSpPr/>
          <p:nvPr/>
        </p:nvSpPr>
        <p:spPr>
          <a:xfrm>
            <a:off x="6780213" y="4089646"/>
            <a:ext cx="914400" cy="246599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25296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081970"/>
            <a:ext cx="8938472" cy="902660"/>
          </a:xfrm>
        </p:spPr>
        <p:txBody>
          <a:bodyPr/>
          <a:lstStyle/>
          <a:p>
            <a:r>
              <a:rPr lang="en-US" noProof="1"/>
              <a:t>Backreference</a:t>
            </a:r>
            <a:r>
              <a:rPr lang="en-US" dirty="0"/>
              <a:t> Constructs</a:t>
            </a:r>
          </a:p>
        </p:txBody>
      </p:sp>
      <p:pic>
        <p:nvPicPr>
          <p:cNvPr id="10242" name="Picture 2" descr="http://i.stack.imgur.com/QCG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806" y="1633008"/>
            <a:ext cx="6389284" cy="3097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359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\number</a:t>
            </a:r>
            <a:r>
              <a:rPr lang="en-US" noProof="1">
                <a:cs typeface="Consolas" panose="020B0609020204030204" pitchFamily="49" charset="0"/>
              </a:rPr>
              <a:t> – matches the value of a numbered subexpression</a:t>
            </a: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\k&lt;name&gt;</a:t>
            </a:r>
            <a:r>
              <a:rPr lang="en-US" noProof="1">
                <a:cs typeface="Consolas" panose="020B0609020204030204" pitchFamily="49" charset="0"/>
              </a:rPr>
              <a:t> – matches the value of a named expression</a:t>
            </a: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Backreference Constructs</a:t>
            </a: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806816" y="1980659"/>
            <a:ext cx="4800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)\d{2}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\1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\d{4}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6170612" y="1766458"/>
            <a:ext cx="1917438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05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08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616095" y="1957229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37" name="Rectangle 36"/>
          <p:cNvSpPr>
            <a:spLocks noChangeArrowheads="1"/>
          </p:cNvSpPr>
          <p:nvPr/>
        </p:nvSpPr>
        <p:spPr bwMode="auto">
          <a:xfrm>
            <a:off x="806815" y="4900064"/>
            <a:ext cx="6125797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\d{2}(?&lt;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&gt;-|\/)\d{2}\k&lt;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&gt;\d{4}</a:t>
            </a:r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7715729" y="4755033"/>
            <a:ext cx="1917438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05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08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2016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161212" y="490006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193135" y="1857532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Rounded Rectangle 15"/>
          <p:cNvSpPr/>
          <p:nvPr/>
        </p:nvSpPr>
        <p:spPr>
          <a:xfrm>
            <a:off x="6191581" y="2211491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Rounded Rectangle 16"/>
          <p:cNvSpPr/>
          <p:nvPr/>
        </p:nvSpPr>
        <p:spPr>
          <a:xfrm>
            <a:off x="7717283" y="4861469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Rounded Rectangle 17"/>
          <p:cNvSpPr/>
          <p:nvPr/>
        </p:nvSpPr>
        <p:spPr>
          <a:xfrm>
            <a:off x="7715729" y="5215428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9253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Playing with RegEx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Exercises in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587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Built-In Regex Classes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523" y="1524000"/>
            <a:ext cx="7839850" cy="31601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59964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noProof="1"/>
              <a:t># supports a built-in regular expression class -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Regex</a:t>
            </a:r>
          </a:p>
          <a:p>
            <a:pPr lvl="1"/>
            <a:r>
              <a:rPr lang="en-US" sz="3000" noProof="1">
                <a:latin typeface="+mj-lt"/>
                <a:cs typeface="Consolas" panose="020B0609020204030204" pitchFamily="49" charset="0"/>
              </a:rPr>
              <a:t>Located in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System.Text.RegularExpressions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 namespace</a:t>
            </a:r>
          </a:p>
          <a:p>
            <a:pPr lvl="1"/>
            <a:endParaRPr lang="en-US" sz="3000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sz="3000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2514600"/>
            <a:ext cx="10439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string pattern = @"A\w+";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regex = new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Regex(pattern)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708778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IsMatch(string text)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determines whether the text matches the pattern 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Validating String By Pattern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2438400"/>
            <a:ext cx="10439400" cy="28931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text = "Today is 2015-05-11";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pattern = @"\d{4}-\d{2}-\d{2}";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Regex regex = new Regex(pattern);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bool</a:t>
            </a: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 containsValidDate = regex.</a:t>
            </a:r>
            <a:r>
              <a:rPr lang="en-US" sz="26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IsMatch</a:t>
            </a: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Console.WriteLine(containsValidDate); // True</a:t>
            </a:r>
          </a:p>
        </p:txBody>
      </p:sp>
    </p:spTree>
    <p:extLst>
      <p:ext uri="{BB962C8B-B14F-4D97-AF65-F5344CB8AC3E}">
        <p14:creationId xmlns:p14="http://schemas.microsoft.com/office/powerpoint/2010/main" val="4213178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Match(string text)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</a:t>
            </a:r>
            <a:r>
              <a:rPr lang="en-US" noProof="1">
                <a:cs typeface="Consolas" panose="020B0609020204030204" pitchFamily="49" charset="0"/>
              </a:rPr>
              <a:t>returns the first match that corresponds to the pattern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for a Single Match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2486284"/>
            <a:ext cx="10439400" cy="3416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text = "Nakov: 123";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pattern = @"([A-Z][a-z]+): (\d+)";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Regex regex = new Regex(pattern);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Match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match = regex.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Match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Console.WriteLine(match.Groups.Count); // 3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Console.WriteLine("Matched text: \"{0}\"", match.Groups[0]);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Console.WriteLine("Name: {0}", match.Groups[1]); // Nakov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Console.WriteLine("Number: {0}", match.Groups[2]); // 123</a:t>
            </a:r>
          </a:p>
        </p:txBody>
      </p:sp>
    </p:spTree>
    <p:extLst>
      <p:ext uri="{BB962C8B-B14F-4D97-AF65-F5344CB8AC3E}">
        <p14:creationId xmlns:p14="http://schemas.microsoft.com/office/powerpoint/2010/main" val="154336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en-US" dirty="0"/>
              <a:t>Regular Expressions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What are Regular Expressions?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Characters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Operators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Constructs</a:t>
            </a:r>
            <a:endParaRPr lang="bg-BG" dirty="0"/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en-US" dirty="0"/>
              <a:t>Regular Expressions in C#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04212" y="1638368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823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Matches(string text)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 – </a:t>
            </a:r>
            <a:r>
              <a:rPr lang="en-US" sz="3000" noProof="1">
                <a:cs typeface="Consolas" panose="020B0609020204030204" pitchFamily="49" charset="0"/>
              </a:rPr>
              <a:t>returns a collection of matching strings that correspond to the pattern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for Matches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4212" y="2261901"/>
            <a:ext cx="10439400" cy="40934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text = "Nakov: 123, Branson: 456";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pattern = @"([A-Z][a-z]+): (\d+)";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Regex regex = new Regex(pattern);</a:t>
            </a:r>
            <a:endParaRPr lang="en-US" sz="20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MatchCollection</a:t>
            </a: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 matches = regex.</a:t>
            </a:r>
            <a:r>
              <a:rPr lang="en-US" sz="20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Matches</a:t>
            </a: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(text, 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Console.WriteLine("Found {0} matches", matches.Count);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foreach (</a:t>
            </a:r>
            <a:r>
              <a:rPr lang="en-US" sz="20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Match</a:t>
            </a: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 match in </a:t>
            </a:r>
            <a:r>
              <a:rPr lang="en-US" sz="20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matches</a:t>
            </a: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    Console.WriteLine("Name: {0}", match.Groups[1]);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// Found 2 matches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// Name: Nakov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// Name: Branson</a:t>
            </a:r>
          </a:p>
        </p:txBody>
      </p:sp>
    </p:spTree>
    <p:extLst>
      <p:ext uri="{BB962C8B-B14F-4D97-AF65-F5344CB8AC3E}">
        <p14:creationId xmlns:p14="http://schemas.microsoft.com/office/powerpoint/2010/main" val="4044801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Replace(string text, string replacement)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 – </a:t>
            </a:r>
            <a:r>
              <a:rPr lang="en-US" sz="3000" noProof="1">
                <a:cs typeface="Consolas" panose="020B0609020204030204" pitchFamily="49" charset="0"/>
              </a:rPr>
              <a:t>replaces all strings that match the pattern with the provided replacement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Replacing With Regex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46181" y="2261901"/>
            <a:ext cx="10693285" cy="32778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text = "Nakov: 123, Branson: 456";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pattern = @"\d{3}";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replacement = "999";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3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Regex regex = new Regex(pattern);</a:t>
            </a:r>
            <a:endParaRPr lang="en-US" sz="23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result = regex.</a:t>
            </a:r>
            <a:r>
              <a:rPr lang="en-US" sz="23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Replace</a:t>
            </a: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(text, replacement);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3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Console.WriteLine(result);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Nakov: 999, Branson: 999</a:t>
            </a:r>
          </a:p>
        </p:txBody>
      </p:sp>
    </p:spTree>
    <p:extLst>
      <p:ext uri="{BB962C8B-B14F-4D97-AF65-F5344CB8AC3E}">
        <p14:creationId xmlns:p14="http://schemas.microsoft.com/office/powerpoint/2010/main" val="863384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Problem: Replace &lt;a&gt; tag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You are given a html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text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Replace all &lt;a&gt; tags in it with [URL].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https://judge.softuni.bg/Contests/Practice/Index/320#7</a:t>
            </a:r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221566" y="2859066"/>
            <a:ext cx="7634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bg-BG" dirty="0"/>
              <a:t>&lt;ul&gt; &lt;li&gt; &lt;a href=</a:t>
            </a:r>
            <a:r>
              <a:rPr lang="bg-BG" b="1" dirty="0"/>
              <a:t>"http://softuni.bg"</a:t>
            </a:r>
            <a:r>
              <a:rPr lang="bg-BG" dirty="0"/>
              <a:t>&gt;SoftUni&lt;/a&gt;</a:t>
            </a:r>
          </a:p>
          <a:p>
            <a:r>
              <a:rPr lang="bg-BG" dirty="0"/>
              <a:t> &lt;/li&gt; &lt;/ul&gt;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5400000">
            <a:off x="4812363" y="4121079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217612" y="4903229"/>
            <a:ext cx="7634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bg-BG" dirty="0"/>
              <a:t>&lt;ul&gt; &lt;li&gt; </a:t>
            </a:r>
            <a:r>
              <a:rPr lang="bg-BG" b="1" dirty="0"/>
              <a:t>[URL </a:t>
            </a:r>
            <a:r>
              <a:rPr lang="bg-BG" dirty="0" err="1"/>
              <a:t>href</a:t>
            </a:r>
            <a:r>
              <a:rPr lang="bg-BG" dirty="0"/>
              <a:t>=</a:t>
            </a:r>
            <a:r>
              <a:rPr lang="bg-BG" b="1" dirty="0"/>
              <a:t>"http://softuni.bg"</a:t>
            </a:r>
            <a:r>
              <a:rPr lang="en-US" b="1" dirty="0"/>
              <a:t>]</a:t>
            </a:r>
            <a:r>
              <a:rPr lang="bg-BG" dirty="0"/>
              <a:t>SoftUni</a:t>
            </a:r>
            <a:r>
              <a:rPr lang="bg-BG" b="1" dirty="0"/>
              <a:t>[/URL]</a:t>
            </a:r>
          </a:p>
          <a:p>
            <a:r>
              <a:rPr lang="bg-BG" dirty="0"/>
              <a:t> &lt;/li&gt;&lt;/ul&gt;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612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77597" cy="1026459"/>
          </a:xfrm>
        </p:spPr>
        <p:txBody>
          <a:bodyPr/>
          <a:lstStyle/>
          <a:p>
            <a:r>
              <a:rPr lang="en-GB" dirty="0"/>
              <a:t>Solution: Replace &lt;a&gt; tag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2" y="1066800"/>
            <a:ext cx="11353800" cy="53160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string text = Console.ReadLine();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while (text != "end")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{</a:t>
            </a:r>
          </a:p>
          <a:p>
            <a:r>
              <a:rPr lang="sv-SE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string pattern =</a:t>
            </a:r>
          </a:p>
          <a:p>
            <a:r>
              <a:rPr lang="sv-SE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			</a:t>
            </a:r>
            <a:r>
              <a:rPr lang="sv-SE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@"&lt;a.*?href.*?=(.*)&gt;(.*?)&lt;\/a&gt;"</a:t>
            </a:r>
            <a:r>
              <a:rPr lang="sv-SE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; 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string replace = @"[URL href=$1]$2[/URL]";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string replaced = Regex.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Replace</a:t>
            </a:r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(text, pattern,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                                           replace);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Console.WriteLine(replaced);</a:t>
            </a:r>
          </a:p>
          <a:p>
            <a:endParaRPr lang="en-US" sz="28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text = Console.ReadLine();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}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3063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Split(string text)</a:t>
            </a:r>
            <a:r>
              <a:rPr lang="en-US" noProof="1">
                <a:latin typeface="+mj-lt"/>
              </a:rPr>
              <a:t> – splits the text by the pattern</a:t>
            </a:r>
          </a:p>
          <a:p>
            <a:pPr lvl="1"/>
            <a:r>
              <a:rPr lang="en-US" noProof="1">
                <a:latin typeface="+mj-lt"/>
              </a:rPr>
              <a:t>Returns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string[]</a:t>
            </a:r>
            <a:r>
              <a:rPr lang="en-US" noProof="1">
                <a:latin typeface="+mj-lt"/>
              </a:rPr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With Regex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903" y="2667000"/>
            <a:ext cx="10693285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text = "1   2 3      4";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pattern = @"\s+";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string[] results = Regex.Split(text, 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Console.WriteLine(string.Join(", ", results)); // 1, 2, 3, 4</a:t>
            </a:r>
          </a:p>
        </p:txBody>
      </p:sp>
    </p:spTree>
    <p:extLst>
      <p:ext uri="{BB962C8B-B14F-4D97-AF65-F5344CB8AC3E}">
        <p14:creationId xmlns:p14="http://schemas.microsoft.com/office/powerpoint/2010/main" val="545100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Built-in RegEx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Exercises in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586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Strings are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  <a:r>
              <a:rPr lang="en-US" sz="3600" dirty="0"/>
              <a:t> sequences of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/>
              <a:t>characters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noProof="1"/>
              <a:t>Changes to the string create a new object, </a:t>
            </a:r>
          </a:p>
          <a:p>
            <a:pPr marL="377887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noProof="1"/>
              <a:t>instead of modifying the old one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StringBuilder</a:t>
            </a:r>
            <a:r>
              <a:rPr lang="en-US" noProof="1"/>
              <a:t> offers good performance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Regular expressions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describe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patterns</a:t>
            </a:r>
            <a:r>
              <a:rPr lang="en-US" dirty="0"/>
              <a:t> for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/>
              <a:t>searching through text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/>
              <a:t>Define special characters, operators and 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sz="3200" dirty="0"/>
              <a:t>constructs for building complex patterns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2426312"/>
            <a:ext cx="318413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3407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Regular Expressions (</a:t>
            </a:r>
            <a:r>
              <a:rPr lang="en-US" dirty="0" err="1"/>
              <a:t>RegEx</a:t>
            </a:r>
            <a:r>
              <a:rPr lang="en-US" dirty="0"/>
              <a:t>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0249" y="3996240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1602" y="1255207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65249" y="2577353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377182" y="1391286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046412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9020709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6"/>
              </a:rPr>
              <a:t>C# Part 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 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8"/>
              </a:rPr>
              <a:t>C# Part II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999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>
            <a:hlinkClick r:id="rId4" tooltip="Software University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323662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266300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>
            <a:hlinkClick r:id="rId9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831913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906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192001" y="1794761"/>
            <a:ext cx="11804822" cy="32684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tech-softuni</a:t>
            </a:r>
            <a:endParaRPr lang="en-US" sz="6000" b="1" noProof="1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540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Groups, Quantifiers, Anchors</a:t>
            </a:r>
          </a:p>
        </p:txBody>
      </p:sp>
      <p:pic>
        <p:nvPicPr>
          <p:cNvPr id="14" name="image2.jpeg"/>
          <p:cNvPicPr>
            <a:picLocks noGrp="1"/>
          </p:cNvPicPr>
          <p:nvPr>
            <p:ph type="pic" sz="quarter" idx="4294967295"/>
          </p:nvPr>
        </p:nvPicPr>
        <p:blipFill>
          <a:blip r:embed="rId3" cstate="print">
            <a:extLst/>
          </a:blip>
          <a:srcRect l="2237" r="2237"/>
          <a:stretch>
            <a:fillRect/>
          </a:stretch>
        </p:blipFill>
        <p:spPr>
          <a:xfrm>
            <a:off x="3351212" y="1828800"/>
            <a:ext cx="5027612" cy="2667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3804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a search pattern</a:t>
            </a:r>
          </a:p>
          <a:p>
            <a:r>
              <a:rPr lang="en-US" dirty="0"/>
              <a:t>Can be used to extract data from text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Regular Expressions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08112" y="2667000"/>
            <a:ext cx="9372600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l-PL" sz="3200" b="1" noProof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[A-Z]</a:t>
            </a:r>
            <a:r>
              <a:rPr lang="pl-PL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[a-z]+</a:t>
            </a:r>
            <a:r>
              <a:rPr lang="pl-PL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pl-PL" sz="3200" b="1" noProof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[A-Z]</a:t>
            </a:r>
            <a:r>
              <a:rPr lang="pl-PL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[a-z]+</a:t>
            </a:r>
            <a:r>
              <a:rPr lang="pl-PL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- </a:t>
            </a:r>
            <a:r>
              <a:rPr lang="pl-PL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\w+</a:t>
            </a:r>
            <a:r>
              <a:rPr lang="pl-PL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pl-PL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\w+</a:t>
            </a:r>
            <a:r>
              <a:rPr lang="pl-PL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\.</a:t>
            </a:r>
            <a:r>
              <a:rPr lang="pl-PL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\w+</a:t>
            </a: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408112" y="4319132"/>
            <a:ext cx="9372600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van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vanov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– </a:t>
            </a:r>
            <a:r>
              <a:rPr lang="en-US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ivan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gmail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com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406524" y="5029200"/>
            <a:ext cx="9372600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etar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otov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– </a:t>
            </a:r>
            <a:r>
              <a:rPr lang="en-US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petar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abv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bg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406524" y="5739268"/>
            <a:ext cx="9372600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noProof="1">
                <a:latin typeface="Consolas" panose="020B0609020204030204" pitchFamily="49" charset="0"/>
              </a:rPr>
              <a:t>Contact: </a:t>
            </a:r>
            <a:r>
              <a:rPr lang="en-US" sz="3200" b="1" noProof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lex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eorgiev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– </a:t>
            </a:r>
            <a:r>
              <a:rPr lang="en-US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alex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mail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3200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com</a:t>
            </a:r>
            <a:r>
              <a:rPr lang="en-US" sz="3200" noProof="1">
                <a:latin typeface="Consolas" panose="020B0609020204030204" pitchFamily="49" charset="0"/>
              </a:rPr>
              <a:t>...</a:t>
            </a:r>
            <a:endParaRPr lang="en-US" sz="3200" b="1" noProof="1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02024" y="3432602"/>
            <a:ext cx="518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matches</a:t>
            </a:r>
          </a:p>
        </p:txBody>
      </p:sp>
    </p:spTree>
    <p:extLst>
      <p:ext uri="{BB962C8B-B14F-4D97-AF65-F5344CB8AC3E}">
        <p14:creationId xmlns:p14="http://schemas.microsoft.com/office/powerpoint/2010/main" val="1835024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[nvj]</a:t>
            </a:r>
            <a:r>
              <a:rPr lang="en-US" noProof="1"/>
              <a:t> matches any character that is either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noProof="1"/>
              <a:t> 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</a:p>
          <a:p>
            <a:pPr lvl="1"/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[^abc]</a:t>
            </a:r>
            <a:r>
              <a:rPr lang="en-US" noProof="1"/>
              <a:t> – matches any character that is not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noProof="1"/>
              <a:t> 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endParaRPr lang="bg-BG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bg-BG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0-9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US" sz="3000" noProof="1"/>
              <a:t> </a:t>
            </a:r>
            <a:r>
              <a:rPr lang="en-US" noProof="1"/>
              <a:t>- </a:t>
            </a:r>
            <a:r>
              <a:rPr lang="en-US" sz="3000" noProof="1"/>
              <a:t>Character range: </a:t>
            </a:r>
            <a:r>
              <a:rPr lang="bg-BG" sz="3000" noProof="1"/>
              <a:t>М</a:t>
            </a:r>
            <a:r>
              <a:rPr lang="en-US" noProof="1"/>
              <a:t>atches any digit frm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/>
              <a:t> to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</a:p>
          <a:p>
            <a:pPr lvl="1"/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Classes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1916789"/>
            <a:ext cx="10287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node.js v0.12.2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611" y="3200400"/>
            <a:ext cx="10287001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Abraham Lincoln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36612" y="4648200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 1519 Leonardo da Vinci died at the age of 67.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7892" y="2011680"/>
            <a:ext cx="18288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ed Rectangle 11"/>
          <p:cNvSpPr/>
          <p:nvPr/>
        </p:nvSpPr>
        <p:spPr>
          <a:xfrm>
            <a:off x="1746971" y="2019300"/>
            <a:ext cx="18288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3" name="Rounded Rectangle 12"/>
          <p:cNvSpPr/>
          <p:nvPr/>
        </p:nvSpPr>
        <p:spPr>
          <a:xfrm>
            <a:off x="2267554" y="2011680"/>
            <a:ext cx="18288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4" name="Rounded Rectangle 13"/>
          <p:cNvSpPr/>
          <p:nvPr/>
        </p:nvSpPr>
        <p:spPr>
          <a:xfrm>
            <a:off x="1293812" y="3290416"/>
            <a:ext cx="1524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5" name="Rounded Rectangle 14"/>
          <p:cNvSpPr/>
          <p:nvPr/>
        </p:nvSpPr>
        <p:spPr>
          <a:xfrm>
            <a:off x="1607207" y="3290416"/>
            <a:ext cx="139764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Rounded Rectangle 15"/>
          <p:cNvSpPr/>
          <p:nvPr/>
        </p:nvSpPr>
        <p:spPr>
          <a:xfrm>
            <a:off x="1952646" y="3290416"/>
            <a:ext cx="139764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Rounded Rectangle 16"/>
          <p:cNvSpPr/>
          <p:nvPr/>
        </p:nvSpPr>
        <p:spPr>
          <a:xfrm>
            <a:off x="2256585" y="3284930"/>
            <a:ext cx="524695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Rounded Rectangle 17"/>
          <p:cNvSpPr/>
          <p:nvPr/>
        </p:nvSpPr>
        <p:spPr>
          <a:xfrm>
            <a:off x="936856" y="3284931"/>
            <a:ext cx="1524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Rounded Rectangle 18"/>
          <p:cNvSpPr/>
          <p:nvPr/>
        </p:nvSpPr>
        <p:spPr>
          <a:xfrm>
            <a:off x="2956589" y="3284931"/>
            <a:ext cx="524695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0" name="Rounded Rectangle 19"/>
          <p:cNvSpPr/>
          <p:nvPr/>
        </p:nvSpPr>
        <p:spPr>
          <a:xfrm>
            <a:off x="1385280" y="4732731"/>
            <a:ext cx="758924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1" name="Rounded Rectangle 20"/>
          <p:cNvSpPr/>
          <p:nvPr/>
        </p:nvSpPr>
        <p:spPr>
          <a:xfrm>
            <a:off x="8468804" y="4739317"/>
            <a:ext cx="3810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0282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word character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Matches any non-word character (the 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white-space character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 – Matches any non-white-space character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)</a:t>
            </a:r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decimal digit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 – Matches any non-decimal digit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Classes (</a:t>
            </a:r>
            <a:r>
              <a:rPr lang="bg-BG" dirty="0"/>
              <a:t>2</a:t>
            </a:r>
            <a:r>
              <a:rPr lang="en-US" dirty="0"/>
              <a:t>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34644" y="1908661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aBcd 09_ &amp;*^ 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Ю-Я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760412" y="3246612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aBcd 09_ &amp;*^ 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Ю-Я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823350" y="1993192"/>
            <a:ext cx="70251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1" name="Rounded Rectangle 30"/>
          <p:cNvSpPr/>
          <p:nvPr/>
        </p:nvSpPr>
        <p:spPr>
          <a:xfrm>
            <a:off x="1679955" y="2005587"/>
            <a:ext cx="51424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2" name="Rounded Rectangle 31"/>
          <p:cNvSpPr/>
          <p:nvPr/>
        </p:nvSpPr>
        <p:spPr>
          <a:xfrm>
            <a:off x="1525870" y="3331143"/>
            <a:ext cx="154086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3" name="Rounded Rectangle 32"/>
          <p:cNvSpPr/>
          <p:nvPr/>
        </p:nvSpPr>
        <p:spPr>
          <a:xfrm>
            <a:off x="2225507" y="3331142"/>
            <a:ext cx="1354305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8232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200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zero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more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times</a:t>
            </a:r>
          </a:p>
          <a:p>
            <a:pPr>
              <a:lnSpc>
                <a:spcPct val="100000"/>
              </a:lnSpc>
            </a:pPr>
            <a:endParaRPr lang="en-US" noProof="1">
              <a:latin typeface="+mj-lt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  <a:spcAft>
                <a:spcPts val="200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one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more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times</a:t>
            </a:r>
          </a:p>
          <a:p>
            <a:pPr>
              <a:lnSpc>
                <a:spcPct val="100000"/>
              </a:lnSpc>
            </a:pP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zero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one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56212" y="179896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256212" y="480780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36612" y="1974727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\+\d*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36612" y="3499352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\+\d+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256212" y="328380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836612" y="4832304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\+\d?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56651" y="1956038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87824" y="3466110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187824" y="483230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5355172" y="1886335"/>
            <a:ext cx="218704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5" name="Rounded Rectangle 24"/>
          <p:cNvSpPr/>
          <p:nvPr/>
        </p:nvSpPr>
        <p:spPr>
          <a:xfrm>
            <a:off x="5332411" y="2236937"/>
            <a:ext cx="188433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6" name="Rounded Rectangle 25"/>
          <p:cNvSpPr/>
          <p:nvPr/>
        </p:nvSpPr>
        <p:spPr>
          <a:xfrm>
            <a:off x="5332411" y="3406700"/>
            <a:ext cx="218704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7" name="Rounded Rectangle 26"/>
          <p:cNvSpPr/>
          <p:nvPr/>
        </p:nvSpPr>
        <p:spPr>
          <a:xfrm>
            <a:off x="5347912" y="4916835"/>
            <a:ext cx="3655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8" name="Rounded Rectangle 27"/>
          <p:cNvSpPr/>
          <p:nvPr/>
        </p:nvSpPr>
        <p:spPr>
          <a:xfrm>
            <a:off x="5347912" y="5238541"/>
            <a:ext cx="188433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321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Escapes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you will need to look for special characters like new lines or tabulations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684212" y="3352800"/>
            <a:ext cx="103632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Name:	Peter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Phone: +359882042353</a:t>
            </a:r>
          </a:p>
        </p:txBody>
      </p:sp>
      <p:sp>
        <p:nvSpPr>
          <p:cNvPr id="21" name="AutoShape 7"/>
          <p:cNvSpPr>
            <a:spLocks noChangeArrowheads="1"/>
          </p:cNvSpPr>
          <p:nvPr/>
        </p:nvSpPr>
        <p:spPr bwMode="auto">
          <a:xfrm>
            <a:off x="608012" y="2492610"/>
            <a:ext cx="2802504" cy="609600"/>
          </a:xfrm>
          <a:prstGeom prst="wedgeRoundRectCallout">
            <a:avLst>
              <a:gd name="adj1" fmla="val -6957"/>
              <a:gd name="adj2" fmla="val 11779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This is a “tab”</a:t>
            </a:r>
          </a:p>
        </p:txBody>
      </p:sp>
      <p:sp>
        <p:nvSpPr>
          <p:cNvPr id="22" name="AutoShape 7"/>
          <p:cNvSpPr>
            <a:spLocks noChangeArrowheads="1"/>
          </p:cNvSpPr>
          <p:nvPr/>
        </p:nvSpPr>
        <p:spPr bwMode="auto">
          <a:xfrm>
            <a:off x="3828114" y="2362200"/>
            <a:ext cx="2875897" cy="740010"/>
          </a:xfrm>
          <a:prstGeom prst="wedgeRoundRectCallout">
            <a:avLst>
              <a:gd name="adj1" fmla="val -79049"/>
              <a:gd name="adj2" fmla="val 11459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Then we have a new line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684212" y="5562600"/>
            <a:ext cx="4648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Name:\t\w+\nPhone:\s*\+\d+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717458" y="3409406"/>
            <a:ext cx="2187040" cy="358892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5" name="Rounded Rectangle 24"/>
          <p:cNvSpPr/>
          <p:nvPr/>
        </p:nvSpPr>
        <p:spPr>
          <a:xfrm>
            <a:off x="717458" y="3778567"/>
            <a:ext cx="3471954" cy="358892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6" name="Rounded Rectangle 25"/>
          <p:cNvSpPr/>
          <p:nvPr/>
        </p:nvSpPr>
        <p:spPr>
          <a:xfrm>
            <a:off x="1553685" y="3352797"/>
            <a:ext cx="470854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7" name="Rounded Rectangle 26"/>
          <p:cNvSpPr/>
          <p:nvPr/>
        </p:nvSpPr>
        <p:spPr>
          <a:xfrm>
            <a:off x="1598612" y="5562600"/>
            <a:ext cx="381000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8" name="Rounded Rectangle 27"/>
          <p:cNvSpPr/>
          <p:nvPr/>
        </p:nvSpPr>
        <p:spPr>
          <a:xfrm>
            <a:off x="2438784" y="5566954"/>
            <a:ext cx="381000" cy="461665"/>
          </a:xfrm>
          <a:prstGeom prst="roundRect">
            <a:avLst/>
          </a:prstGeom>
          <a:solidFill>
            <a:srgbClr val="FFFF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9" name="Rounded Rectangle 28"/>
          <p:cNvSpPr/>
          <p:nvPr/>
        </p:nvSpPr>
        <p:spPr>
          <a:xfrm>
            <a:off x="2772885" y="3352797"/>
            <a:ext cx="273527" cy="461665"/>
          </a:xfrm>
          <a:prstGeom prst="roundRect">
            <a:avLst/>
          </a:prstGeom>
          <a:solidFill>
            <a:srgbClr val="FFFF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188815" y="4419600"/>
            <a:ext cx="11958820" cy="833812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can use character escapes in our RegEx like that: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635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4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1647</Words>
  <Application>Microsoft Office PowerPoint</Application>
  <PresentationFormat>Custom</PresentationFormat>
  <Paragraphs>292</Paragraphs>
  <Slides>29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4_SoftUni 16x9</vt:lpstr>
      <vt:lpstr>Regular Expressions (RegEx)</vt:lpstr>
      <vt:lpstr>Table of Contents</vt:lpstr>
      <vt:lpstr>Questions</vt:lpstr>
      <vt:lpstr>Regular Expressions</vt:lpstr>
      <vt:lpstr>Regular Expressions</vt:lpstr>
      <vt:lpstr>Character Classes</vt:lpstr>
      <vt:lpstr>Character Classes (2)</vt:lpstr>
      <vt:lpstr>Quantifiers</vt:lpstr>
      <vt:lpstr>Character Escapes</vt:lpstr>
      <vt:lpstr>Anchors</vt:lpstr>
      <vt:lpstr>Problem: Match full name</vt:lpstr>
      <vt:lpstr>Grouping Constructs</vt:lpstr>
      <vt:lpstr>Backreference Constructs</vt:lpstr>
      <vt:lpstr>Backreference Constructs</vt:lpstr>
      <vt:lpstr>Playing with RegEx</vt:lpstr>
      <vt:lpstr>Regular Expressions</vt:lpstr>
      <vt:lpstr>Regex</vt:lpstr>
      <vt:lpstr>Validating String By Pattern</vt:lpstr>
      <vt:lpstr>Checking for a Single Match</vt:lpstr>
      <vt:lpstr>Checking for Matches</vt:lpstr>
      <vt:lpstr>Replacing With Regex</vt:lpstr>
      <vt:lpstr>Problem: Replace &lt;a&gt; tag</vt:lpstr>
      <vt:lpstr>Solution: Replace &lt;a&gt; tag</vt:lpstr>
      <vt:lpstr>Splitting With Regex</vt:lpstr>
      <vt:lpstr>Built-in RegEx</vt:lpstr>
      <vt:lpstr>Summary</vt:lpstr>
      <vt:lpstr>Regular Expressions (RegEx)</vt:lpstr>
      <vt:lpstr>License</vt:lpstr>
      <vt:lpstr>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Regular Expressions (RegEx)</dc:title>
  <dc:subject>Programming Fundamentals  Course</dc:subject>
  <dc:creator/>
  <cp:keywords>C#, text, string, processing,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2017-02-15T15:04:47Z</dcterms:modified>
  <cp:category>programming, software engineering, C#, data structures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